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Lst>
  <p:notesMasterIdLst>
    <p:notesMasterId r:id="rId25"/>
  </p:notesMasterIdLst>
  <p:handoutMasterIdLst>
    <p:handoutMasterId r:id="rId26"/>
  </p:handoutMasterIdLst>
  <p:sldIdLst>
    <p:sldId id="1387" r:id="rId10"/>
    <p:sldId id="1493" r:id="rId11"/>
    <p:sldId id="1469" r:id="rId12"/>
    <p:sldId id="1450" r:id="rId13"/>
    <p:sldId id="1475" r:id="rId14"/>
    <p:sldId id="1476" r:id="rId15"/>
    <p:sldId id="1401" r:id="rId16"/>
    <p:sldId id="1513" r:id="rId17"/>
    <p:sldId id="1512" r:id="rId18"/>
    <p:sldId id="1515" r:id="rId19"/>
    <p:sldId id="1516" r:id="rId20"/>
    <p:sldId id="1517" r:id="rId21"/>
    <p:sldId id="1518" r:id="rId22"/>
    <p:sldId id="1519" r:id="rId23"/>
    <p:sldId id="1432"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2" autoAdjust="0"/>
    <p:restoredTop sz="95292" autoAdjust="0"/>
  </p:normalViewPr>
  <p:slideViewPr>
    <p:cSldViewPr snapToGrid="0">
      <p:cViewPr varScale="1">
        <p:scale>
          <a:sx n="87" d="100"/>
          <a:sy n="87" d="100"/>
        </p:scale>
        <p:origin x="34" y="51"/>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10/10/2016 11:34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10/10/2016 11:34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Debug it, even when it’s history. IntelliTrace™ enables you to capture application execution—including file and registry access, exceptions, method calls, and other state information—whether debugging locally or inspecting a production issue, so you can fix it and release the fix quickly.</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Spend less time debugging your app when you record and trace through its execution history with IntelliTrace in Visual Studio Ultimate. This helps you find bugs more easily without setting lots of breakpoints because IntelliTrace lets you:</a:t>
            </a:r>
          </a:p>
          <a:p>
            <a:r>
              <a:rPr lang="en-US" sz="900" b="0" i="0" kern="1200" dirty="0">
                <a:solidFill>
                  <a:schemeClr val="tx1"/>
                </a:solidFill>
                <a:effectLst/>
                <a:latin typeface="Segoe UI Light" pitchFamily="34" charset="0"/>
                <a:ea typeface="+mn-ea"/>
                <a:cs typeface="+mn-cs"/>
              </a:rPr>
              <a:t>Record specific events that happened in your app.</a:t>
            </a:r>
          </a:p>
          <a:p>
            <a:r>
              <a:rPr lang="en-US" sz="900" b="0" i="0" kern="1200" dirty="0">
                <a:solidFill>
                  <a:schemeClr val="tx1"/>
                </a:solidFill>
                <a:effectLst/>
                <a:latin typeface="Segoe UI Light" pitchFamily="34" charset="0"/>
                <a:ea typeface="+mn-ea"/>
                <a:cs typeface="+mn-cs"/>
              </a:rPr>
              <a:t>You can examine related code, data that appears in the </a:t>
            </a:r>
            <a:r>
              <a:rPr lang="en-US" sz="900" b="1" i="0" kern="1200" dirty="0">
                <a:solidFill>
                  <a:schemeClr val="tx1"/>
                </a:solidFill>
                <a:effectLst/>
                <a:latin typeface="Segoe UI Light" pitchFamily="34" charset="0"/>
                <a:ea typeface="+mn-ea"/>
                <a:cs typeface="+mn-cs"/>
              </a:rPr>
              <a:t>Locals</a:t>
            </a:r>
            <a:r>
              <a:rPr lang="en-US" sz="900" b="0" i="0" kern="1200" dirty="0">
                <a:solidFill>
                  <a:schemeClr val="tx1"/>
                </a:solidFill>
                <a:effectLst/>
                <a:latin typeface="Segoe UI Light" pitchFamily="34" charset="0"/>
                <a:ea typeface="+mn-ea"/>
                <a:cs typeface="+mn-cs"/>
              </a:rPr>
              <a:t> window during debugger events, and function call information, if you choose to collect it.</a:t>
            </a:r>
          </a:p>
          <a:p>
            <a:r>
              <a:rPr lang="en-US" sz="900" b="0" i="0" kern="1200" dirty="0">
                <a:solidFill>
                  <a:schemeClr val="tx1"/>
                </a:solidFill>
                <a:effectLst/>
                <a:latin typeface="Segoe UI Light" pitchFamily="34" charset="0"/>
                <a:ea typeface="+mn-ea"/>
                <a:cs typeface="+mn-cs"/>
              </a:rPr>
              <a:t>Reduce restarting your app to recreate bugs or events.</a:t>
            </a:r>
          </a:p>
          <a:p>
            <a:r>
              <a:rPr lang="en-US" sz="900" b="0" i="0" kern="1200" dirty="0">
                <a:solidFill>
                  <a:schemeClr val="tx1"/>
                </a:solidFill>
                <a:effectLst/>
                <a:latin typeface="Segoe UI Light" pitchFamily="34" charset="0"/>
                <a:ea typeface="+mn-ea"/>
                <a:cs typeface="+mn-cs"/>
              </a:rPr>
              <a:t>Debug errors that are hard to reproduce or that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You can configure the diagnostic data adapter for </a:t>
            </a:r>
            <a:r>
              <a:rPr lang="en-US" sz="900" b="0" i="1"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to collect specific diagnostic trace information to help isolate bugs that are difficult to reproduce. This creates an IntelliTrace file that contains this information. An IntelliTrace file has an extension of .</a:t>
            </a:r>
            <a:r>
              <a:rPr lang="en-US" sz="900" b="0" i="0" kern="1200" dirty="0" err="1">
                <a:solidFill>
                  <a:schemeClr val="tx1"/>
                </a:solidFill>
                <a:effectLst/>
                <a:latin typeface="Segoe UI Light" pitchFamily="34" charset="0"/>
                <a:ea typeface="+mn-ea"/>
                <a:cs typeface="+mn-cs"/>
              </a:rPr>
              <a:t>iTrace</a:t>
            </a:r>
            <a:r>
              <a:rPr lang="en-US" sz="900" b="0" i="0" kern="1200" dirty="0">
                <a:solidFill>
                  <a:schemeClr val="tx1"/>
                </a:solidFill>
                <a:effectLst/>
                <a:latin typeface="Segoe UI Light" pitchFamily="34" charset="0"/>
                <a:ea typeface="+mn-ea"/>
                <a:cs typeface="+mn-cs"/>
              </a:rPr>
              <a:t>. When a test fails, you can create a bug. The IntelliTrace file that is saved together with the test results is automatically linked to this bug. The data that is collected in the IntelliTrace file increases debugging productivity by reducing the time that is required to reproduce and diagnose an error in the code. From this IntelliTrace file the local session can be simulated on another computer. This reduces the risk of a bug being non-reproducible.</a:t>
            </a:r>
          </a:p>
          <a:p>
            <a:r>
              <a:rPr lang="en-US" sz="900" b="0" i="0" kern="1200" dirty="0">
                <a:solidFill>
                  <a:schemeClr val="tx1"/>
                </a:solidFill>
                <a:effectLst/>
                <a:latin typeface="Segoe UI Light" pitchFamily="34" charset="0"/>
                <a:ea typeface="+mn-ea"/>
                <a:cs typeface="+mn-cs"/>
              </a:rPr>
              <a:t>happen in deployment.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Visual Studio 11</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190391A-8917-4BD2-B35A-33CA65ABF4C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12603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Debug it, even when it’s history. IntelliTrace™ enables you to capture application execution—including file and registry access, exceptions, method calls, and other state information—whether debugging locally or inspecting a production issue, so you can fix it and release the fix quickly.</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Spend less time debugging your app when you record and trace through its execution history with IntelliTrace in Visual Studio Enterprise. This helps you find bugs more easily without setting lots of breakpoints because IntelliTrace lets you:</a:t>
            </a:r>
          </a:p>
          <a:p>
            <a:r>
              <a:rPr lang="en-US" sz="900" b="0" i="0" kern="1200" dirty="0">
                <a:solidFill>
                  <a:schemeClr val="tx1"/>
                </a:solidFill>
                <a:effectLst/>
                <a:latin typeface="Segoe UI Light" pitchFamily="34" charset="0"/>
                <a:ea typeface="+mn-ea"/>
                <a:cs typeface="+mn-cs"/>
              </a:rPr>
              <a:t>Record specific events that happened in your app.</a:t>
            </a:r>
          </a:p>
          <a:p>
            <a:r>
              <a:rPr lang="en-US" sz="900" b="0" i="0" kern="1200" dirty="0">
                <a:solidFill>
                  <a:schemeClr val="tx1"/>
                </a:solidFill>
                <a:effectLst/>
                <a:latin typeface="Segoe UI Light" pitchFamily="34" charset="0"/>
                <a:ea typeface="+mn-ea"/>
                <a:cs typeface="+mn-cs"/>
              </a:rPr>
              <a:t>You can examine related code, data that appears in the </a:t>
            </a:r>
            <a:r>
              <a:rPr lang="en-US" sz="900" b="1" i="0" kern="1200" dirty="0">
                <a:solidFill>
                  <a:schemeClr val="tx1"/>
                </a:solidFill>
                <a:effectLst/>
                <a:latin typeface="Segoe UI Light" pitchFamily="34" charset="0"/>
                <a:ea typeface="+mn-ea"/>
                <a:cs typeface="+mn-cs"/>
              </a:rPr>
              <a:t>Locals</a:t>
            </a:r>
            <a:r>
              <a:rPr lang="en-US" sz="900" b="0" i="0" kern="1200" dirty="0">
                <a:solidFill>
                  <a:schemeClr val="tx1"/>
                </a:solidFill>
                <a:effectLst/>
                <a:latin typeface="Segoe UI Light" pitchFamily="34" charset="0"/>
                <a:ea typeface="+mn-ea"/>
                <a:cs typeface="+mn-cs"/>
              </a:rPr>
              <a:t> window during debugger events, and function call information, if you choose to collect it.</a:t>
            </a:r>
          </a:p>
          <a:p>
            <a:r>
              <a:rPr lang="en-US" sz="900" b="0" i="0" kern="1200" dirty="0">
                <a:solidFill>
                  <a:schemeClr val="tx1"/>
                </a:solidFill>
                <a:effectLst/>
                <a:latin typeface="Segoe UI Light" pitchFamily="34" charset="0"/>
                <a:ea typeface="+mn-ea"/>
                <a:cs typeface="+mn-cs"/>
              </a:rPr>
              <a:t>Reduce restarting your app to recreate bugs or events.</a:t>
            </a:r>
          </a:p>
          <a:p>
            <a:r>
              <a:rPr lang="en-US" sz="900" b="0" i="0" kern="1200" dirty="0">
                <a:solidFill>
                  <a:schemeClr val="tx1"/>
                </a:solidFill>
                <a:effectLst/>
                <a:latin typeface="Segoe UI Light" pitchFamily="34" charset="0"/>
                <a:ea typeface="+mn-ea"/>
                <a:cs typeface="+mn-cs"/>
              </a:rPr>
              <a:t>Debug errors that are hard to reproduce or that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You can configure the diagnostic data adapter for </a:t>
            </a:r>
            <a:r>
              <a:rPr lang="en-US" sz="900" b="0" i="1"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to collect specific diagnostic trace information to help isolate bugs that are difficult to reproduce. This creates an IntelliTrace file that contains this information. An IntelliTrace file has an extension of .</a:t>
            </a:r>
            <a:r>
              <a:rPr lang="en-US" sz="900" b="0" i="0" kern="1200" dirty="0" err="1">
                <a:solidFill>
                  <a:schemeClr val="tx1"/>
                </a:solidFill>
                <a:effectLst/>
                <a:latin typeface="Segoe UI Light" pitchFamily="34" charset="0"/>
                <a:ea typeface="+mn-ea"/>
                <a:cs typeface="+mn-cs"/>
              </a:rPr>
              <a:t>iTrace</a:t>
            </a:r>
            <a:r>
              <a:rPr lang="en-US" sz="900" b="0" i="0" kern="1200" dirty="0">
                <a:solidFill>
                  <a:schemeClr val="tx1"/>
                </a:solidFill>
                <a:effectLst/>
                <a:latin typeface="Segoe UI Light" pitchFamily="34" charset="0"/>
                <a:ea typeface="+mn-ea"/>
                <a:cs typeface="+mn-cs"/>
              </a:rPr>
              <a:t>. When a test fails, you can create a bug. The IntelliTrace file that is saved together with the test results is automatically linked to this bug. The data that is collected in the IntelliTrace file increases debugging productivity by reducing the time that is required to reproduce and diagnose an error in the code. From this IntelliTrace file the local session can be simulated on another computer. This reduces the risk of a bug being non-reproducible.</a:t>
            </a:r>
          </a:p>
          <a:p>
            <a:r>
              <a:rPr lang="en-US" sz="900" b="0" i="0" kern="1200" dirty="0">
                <a:solidFill>
                  <a:schemeClr val="tx1"/>
                </a:solidFill>
                <a:effectLst/>
                <a:latin typeface="Segoe UI Light" pitchFamily="34" charset="0"/>
                <a:ea typeface="+mn-ea"/>
                <a:cs typeface="+mn-cs"/>
              </a:rPr>
              <a:t>happen in deployment.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Visual Studio 11</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190391A-8917-4BD2-B35A-33CA65ABF4C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5688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Debug it, even when it’s history. IntelliTrace™ enables you to capture application execution—including file and registry access, exceptions, method calls, and other state information—whether debugging locally or inspecting a production issue, so you can fix it and release the fix quickly.</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Spend less time debugging your app when you record and trace through its execution history with IntelliTrace in Visual Studio Enterprise. This helps you find bugs more easily without setting lots of breakpoints because IntelliTrace lets you:</a:t>
            </a:r>
          </a:p>
          <a:p>
            <a:r>
              <a:rPr lang="en-US" sz="900" b="0" i="0" kern="1200" dirty="0">
                <a:solidFill>
                  <a:schemeClr val="tx1"/>
                </a:solidFill>
                <a:effectLst/>
                <a:latin typeface="Segoe UI Light" pitchFamily="34" charset="0"/>
                <a:ea typeface="+mn-ea"/>
                <a:cs typeface="+mn-cs"/>
              </a:rPr>
              <a:t>Record specific events that happened in your app.</a:t>
            </a:r>
          </a:p>
          <a:p>
            <a:r>
              <a:rPr lang="en-US" sz="900" b="0" i="0" kern="1200" dirty="0">
                <a:solidFill>
                  <a:schemeClr val="tx1"/>
                </a:solidFill>
                <a:effectLst/>
                <a:latin typeface="Segoe UI Light" pitchFamily="34" charset="0"/>
                <a:ea typeface="+mn-ea"/>
                <a:cs typeface="+mn-cs"/>
              </a:rPr>
              <a:t>You can examine related code, data that appears in the </a:t>
            </a:r>
            <a:r>
              <a:rPr lang="en-US" sz="900" b="1" i="0" kern="1200" dirty="0">
                <a:solidFill>
                  <a:schemeClr val="tx1"/>
                </a:solidFill>
                <a:effectLst/>
                <a:latin typeface="Segoe UI Light" pitchFamily="34" charset="0"/>
                <a:ea typeface="+mn-ea"/>
                <a:cs typeface="+mn-cs"/>
              </a:rPr>
              <a:t>Locals</a:t>
            </a:r>
            <a:r>
              <a:rPr lang="en-US" sz="900" b="0" i="0" kern="1200" dirty="0">
                <a:solidFill>
                  <a:schemeClr val="tx1"/>
                </a:solidFill>
                <a:effectLst/>
                <a:latin typeface="Segoe UI Light" pitchFamily="34" charset="0"/>
                <a:ea typeface="+mn-ea"/>
                <a:cs typeface="+mn-cs"/>
              </a:rPr>
              <a:t> window during debugger events, and function call information, if you choose to collect it.</a:t>
            </a:r>
          </a:p>
          <a:p>
            <a:r>
              <a:rPr lang="en-US" sz="900" b="0" i="0" kern="1200" dirty="0">
                <a:solidFill>
                  <a:schemeClr val="tx1"/>
                </a:solidFill>
                <a:effectLst/>
                <a:latin typeface="Segoe UI Light" pitchFamily="34" charset="0"/>
                <a:ea typeface="+mn-ea"/>
                <a:cs typeface="+mn-cs"/>
              </a:rPr>
              <a:t>Reduce restarting your app to recreate bugs or events.</a:t>
            </a:r>
          </a:p>
          <a:p>
            <a:r>
              <a:rPr lang="en-US" sz="900" b="0" i="0" kern="1200" dirty="0">
                <a:solidFill>
                  <a:schemeClr val="tx1"/>
                </a:solidFill>
                <a:effectLst/>
                <a:latin typeface="Segoe UI Light" pitchFamily="34" charset="0"/>
                <a:ea typeface="+mn-ea"/>
                <a:cs typeface="+mn-cs"/>
              </a:rPr>
              <a:t>Debug errors that are hard to reproduce or that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You can configure the diagnostic data adapter for </a:t>
            </a:r>
            <a:r>
              <a:rPr lang="en-US" sz="900" b="0" i="1"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to collect specific diagnostic trace information to help isolate bugs that are difficult to reproduce. This creates an IntelliTrace file that contains this information. An IntelliTrace file has an extension of .</a:t>
            </a:r>
            <a:r>
              <a:rPr lang="en-US" sz="900" b="0" i="0" kern="1200" dirty="0" err="1">
                <a:solidFill>
                  <a:schemeClr val="tx1"/>
                </a:solidFill>
                <a:effectLst/>
                <a:latin typeface="Segoe UI Light" pitchFamily="34" charset="0"/>
                <a:ea typeface="+mn-ea"/>
                <a:cs typeface="+mn-cs"/>
              </a:rPr>
              <a:t>iTrace</a:t>
            </a:r>
            <a:r>
              <a:rPr lang="en-US" sz="900" b="0" i="0" kern="1200" dirty="0">
                <a:solidFill>
                  <a:schemeClr val="tx1"/>
                </a:solidFill>
                <a:effectLst/>
                <a:latin typeface="Segoe UI Light" pitchFamily="34" charset="0"/>
                <a:ea typeface="+mn-ea"/>
                <a:cs typeface="+mn-cs"/>
              </a:rPr>
              <a:t>. When a test fails, you can create a bug. The IntelliTrace file that is saved together with the test results is automatically linked to this bug. The data that is collected in the IntelliTrace file increases debugging productivity by reducing the time that is required to reproduce and diagnose an error in the code. From this IntelliTrace file the local session can be simulated on another computer. This reduces the risk of a bug being non-reproducible.</a:t>
            </a:r>
          </a:p>
          <a:p>
            <a:r>
              <a:rPr lang="en-US" sz="900" b="0" i="0" kern="1200" dirty="0">
                <a:solidFill>
                  <a:schemeClr val="tx1"/>
                </a:solidFill>
                <a:effectLst/>
                <a:latin typeface="Segoe UI Light" pitchFamily="34" charset="0"/>
                <a:ea typeface="+mn-ea"/>
                <a:cs typeface="+mn-cs"/>
              </a:rPr>
              <a:t>happen in deployment.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Visual Studio 11</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190391A-8917-4BD2-B35A-33CA65ABF4C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23601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Debug it, even when it’s history. IntelliTrace™ enables you to capture application execution—including file and registry access, exceptions, method calls, and other state information—whether debugging locally or inspecting a production issue, so you can fix it and release the fix quickly.</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Spend less time debugging your app when you record and trace through its execution history with IntelliTrace in Visual Studio Enterprise. This helps you find bugs more easily without setting lots of breakpoints because IntelliTrace lets you:</a:t>
            </a:r>
          </a:p>
          <a:p>
            <a:r>
              <a:rPr lang="en-US" sz="900" b="0" i="0" kern="1200" dirty="0">
                <a:solidFill>
                  <a:schemeClr val="tx1"/>
                </a:solidFill>
                <a:effectLst/>
                <a:latin typeface="Segoe UI Light" pitchFamily="34" charset="0"/>
                <a:ea typeface="+mn-ea"/>
                <a:cs typeface="+mn-cs"/>
              </a:rPr>
              <a:t>Record specific events that happened in your app.</a:t>
            </a:r>
          </a:p>
          <a:p>
            <a:r>
              <a:rPr lang="en-US" sz="900" b="0" i="0" kern="1200" dirty="0">
                <a:solidFill>
                  <a:schemeClr val="tx1"/>
                </a:solidFill>
                <a:effectLst/>
                <a:latin typeface="Segoe UI Light" pitchFamily="34" charset="0"/>
                <a:ea typeface="+mn-ea"/>
                <a:cs typeface="+mn-cs"/>
              </a:rPr>
              <a:t>You can examine related code, data that appears in the </a:t>
            </a:r>
            <a:r>
              <a:rPr lang="en-US" sz="900" b="1" i="0" kern="1200" dirty="0">
                <a:solidFill>
                  <a:schemeClr val="tx1"/>
                </a:solidFill>
                <a:effectLst/>
                <a:latin typeface="Segoe UI Light" pitchFamily="34" charset="0"/>
                <a:ea typeface="+mn-ea"/>
                <a:cs typeface="+mn-cs"/>
              </a:rPr>
              <a:t>Locals</a:t>
            </a:r>
            <a:r>
              <a:rPr lang="en-US" sz="900" b="0" i="0" kern="1200" dirty="0">
                <a:solidFill>
                  <a:schemeClr val="tx1"/>
                </a:solidFill>
                <a:effectLst/>
                <a:latin typeface="Segoe UI Light" pitchFamily="34" charset="0"/>
                <a:ea typeface="+mn-ea"/>
                <a:cs typeface="+mn-cs"/>
              </a:rPr>
              <a:t> window during debugger events, and function call information, if you choose to collect it.</a:t>
            </a:r>
          </a:p>
          <a:p>
            <a:r>
              <a:rPr lang="en-US" sz="900" b="0" i="0" kern="1200" dirty="0">
                <a:solidFill>
                  <a:schemeClr val="tx1"/>
                </a:solidFill>
                <a:effectLst/>
                <a:latin typeface="Segoe UI Light" pitchFamily="34" charset="0"/>
                <a:ea typeface="+mn-ea"/>
                <a:cs typeface="+mn-cs"/>
              </a:rPr>
              <a:t>Reduce restarting your app to recreate bugs or events.</a:t>
            </a:r>
          </a:p>
          <a:p>
            <a:r>
              <a:rPr lang="en-US" sz="900" b="0" i="0" kern="1200" dirty="0">
                <a:solidFill>
                  <a:schemeClr val="tx1"/>
                </a:solidFill>
                <a:effectLst/>
                <a:latin typeface="Segoe UI Light" pitchFamily="34" charset="0"/>
                <a:ea typeface="+mn-ea"/>
                <a:cs typeface="+mn-cs"/>
              </a:rPr>
              <a:t>Debug errors that are hard to reproduce or that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You can configure the diagnostic data adapter for </a:t>
            </a:r>
            <a:r>
              <a:rPr lang="en-US" sz="900" b="0" i="1" kern="1200" dirty="0">
                <a:solidFill>
                  <a:schemeClr val="tx1"/>
                </a:solidFill>
                <a:effectLst/>
                <a:latin typeface="Segoe UI Light" pitchFamily="34" charset="0"/>
                <a:ea typeface="+mn-ea"/>
                <a:cs typeface="+mn-cs"/>
              </a:rPr>
              <a:t>IntelliTrace</a:t>
            </a:r>
            <a:r>
              <a:rPr lang="en-US" sz="900" b="0" i="0" kern="1200" dirty="0">
                <a:solidFill>
                  <a:schemeClr val="tx1"/>
                </a:solidFill>
                <a:effectLst/>
                <a:latin typeface="Segoe UI Light" pitchFamily="34" charset="0"/>
                <a:ea typeface="+mn-ea"/>
                <a:cs typeface="+mn-cs"/>
              </a:rPr>
              <a:t> to collect specific diagnostic trace information to help isolate bugs that are difficult to reproduce. This creates an IntelliTrace file that contains this information. An IntelliTrace file has an extension of .</a:t>
            </a:r>
            <a:r>
              <a:rPr lang="en-US" sz="900" b="0" i="0" kern="1200" dirty="0" err="1">
                <a:solidFill>
                  <a:schemeClr val="tx1"/>
                </a:solidFill>
                <a:effectLst/>
                <a:latin typeface="Segoe UI Light" pitchFamily="34" charset="0"/>
                <a:ea typeface="+mn-ea"/>
                <a:cs typeface="+mn-cs"/>
              </a:rPr>
              <a:t>iTrace</a:t>
            </a:r>
            <a:r>
              <a:rPr lang="en-US" sz="900" b="0" i="0" kern="1200" dirty="0">
                <a:solidFill>
                  <a:schemeClr val="tx1"/>
                </a:solidFill>
                <a:effectLst/>
                <a:latin typeface="Segoe UI Light" pitchFamily="34" charset="0"/>
                <a:ea typeface="+mn-ea"/>
                <a:cs typeface="+mn-cs"/>
              </a:rPr>
              <a:t>. When a test fails, you can create a bug. The IntelliTrace file that is saved together with the test results is automatically linked to this bug. The data that is collected in the IntelliTrace file increases debugging productivity by reducing the time that is required to reproduce and diagnose an error in the code. From this IntelliTrace file the local session can be simulated on another computer. This reduces the risk of a bug being non-reproducible.</a:t>
            </a:r>
          </a:p>
          <a:p>
            <a:r>
              <a:rPr lang="en-US" sz="900" b="0" i="0" kern="1200" dirty="0">
                <a:solidFill>
                  <a:schemeClr val="tx1"/>
                </a:solidFill>
                <a:effectLst/>
                <a:latin typeface="Segoe UI Light" pitchFamily="34" charset="0"/>
                <a:ea typeface="+mn-ea"/>
                <a:cs typeface="+mn-cs"/>
              </a:rPr>
              <a:t>happen in deployment.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Visual Studio 11</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190391A-8917-4BD2-B35A-33CA65ABF4C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62530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10/10/2016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10/10/2016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10/10/2016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10/10/2016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10/10/2016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10/10/2016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10/10/2016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10/10/2016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20478372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58047362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theme" Target="../theme/theme6.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78" r:id="rId26"/>
    <p:sldLayoutId id="2147484479" r:id="rId27"/>
    <p:sldLayoutId id="2147484480" r:id="rId28"/>
    <p:sldLayoutId id="2147484481" r:id="rId29"/>
    <p:sldLayoutId id="2147484482" r:id="rId30"/>
    <p:sldLayoutId id="2147484483" r:id="rId31"/>
    <p:sldLayoutId id="2147484484" r:id="rId32"/>
    <p:sldLayoutId id="2147484485" r:id="rId33"/>
    <p:sldLayoutId id="2147484486" r:id="rId34"/>
    <p:sldLayoutId id="2147484487" r:id="rId35"/>
    <p:sldLayoutId id="2147484488" r:id="rId36"/>
    <p:sldLayoutId id="2147484489" r:id="rId37"/>
    <p:sldLayoutId id="2147484490" r:id="rId38"/>
    <p:sldLayoutId id="2147484491" r:id="rId39"/>
    <p:sldLayoutId id="2147484492" r:id="rId40"/>
    <p:sldLayoutId id="2147484493" r:id="rId41"/>
    <p:sldLayoutId id="2147484494" r:id="rId42"/>
    <p:sldLayoutId id="2147484495" r:id="rId43"/>
    <p:sldLayoutId id="2147484496" r:id="rId44"/>
    <p:sldLayoutId id="2147484497" r:id="rId45"/>
    <p:sldLayoutId id="2147484498"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7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75.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75.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7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emf"/></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 steps to DevOps</a:t>
            </a:r>
            <a:br>
              <a:rPr lang="en-US" dirty="0"/>
            </a:br>
            <a:r>
              <a:rPr lang="en-US" dirty="0"/>
              <a:t>Part 1: Modern Debugging</a:t>
            </a:r>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t>
            </a:r>
            <a:r>
              <a:rPr lang="en-US"/>
              <a:t>ames.tramel@microsoft.com</a:t>
            </a:r>
            <a:endParaRPr lang="en-US" dirty="0"/>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a:t>
            </a:r>
          </a:p>
          <a:p>
            <a:r>
              <a:rPr lang="en-US" sz="3200" dirty="0"/>
              <a:t>Integrated testing / technical debt management</a:t>
            </a:r>
          </a:p>
          <a:p>
            <a:r>
              <a:rPr lang="en-US" sz="3200" dirty="0"/>
              <a:t>Continuous configuration / package management</a:t>
            </a:r>
          </a:p>
          <a:p>
            <a:r>
              <a:rPr lang="en-US" sz="3200" dirty="0"/>
              <a:t>Continuous deployment / integration</a:t>
            </a:r>
          </a:p>
          <a:p>
            <a:r>
              <a:rPr lang="en-US" sz="3200" dirty="0"/>
              <a:t>Release management</a:t>
            </a:r>
          </a:p>
          <a:p>
            <a:r>
              <a:rPr lang="en-US" sz="3200" dirty="0"/>
              <a:t>Dev / test environments</a:t>
            </a:r>
          </a:p>
          <a:p>
            <a:r>
              <a:rPr lang="en-US" sz="3200" dirty="0"/>
              <a:t>Infrastructure as code</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IntelliTrace: </a:t>
            </a:r>
          </a:p>
          <a:p>
            <a:r>
              <a:rPr lang="en-US" sz="4000" dirty="0">
                <a:solidFill>
                  <a:schemeClr val="bg1"/>
                </a:solidFill>
              </a:rPr>
              <a:t>Local</a:t>
            </a:r>
          </a:p>
        </p:txBody>
      </p:sp>
      <p:sp>
        <p:nvSpPr>
          <p:cNvPr id="3" name="Content Placeholder 2"/>
          <p:cNvSpPr>
            <a:spLocks noGrp="1"/>
          </p:cNvSpPr>
          <p:nvPr>
            <p:ph sz="quarter" idx="16"/>
          </p:nvPr>
        </p:nvSpPr>
        <p:spPr/>
        <p:txBody>
          <a:bodyPr>
            <a:noAutofit/>
          </a:bodyPr>
          <a:lstStyle/>
          <a:p>
            <a:r>
              <a:rPr lang="en-US" sz="2000" dirty="0">
                <a:solidFill>
                  <a:schemeClr val="bg1">
                    <a:lumMod val="95000"/>
                  </a:schemeClr>
                </a:solidFill>
              </a:rPr>
              <a:t>Before</a:t>
            </a:r>
          </a:p>
          <a:p>
            <a:r>
              <a:rPr lang="en-US" sz="2000" dirty="0">
                <a:solidFill>
                  <a:schemeClr val="bg1">
                    <a:lumMod val="95000"/>
                  </a:schemeClr>
                </a:solidFill>
              </a:rPr>
              <a:t>After</a:t>
            </a:r>
          </a:p>
          <a:p>
            <a:r>
              <a:rPr lang="en-US" sz="2000" dirty="0">
                <a:solidFill>
                  <a:schemeClr val="bg1">
                    <a:lumMod val="95000"/>
                  </a:schemeClr>
                </a:solidFill>
              </a:rPr>
              <a:t>Inject Traces</a:t>
            </a:r>
          </a:p>
          <a:p>
            <a:r>
              <a:rPr lang="en-US" sz="2000" dirty="0">
                <a:solidFill>
                  <a:schemeClr val="bg1">
                    <a:lumMod val="95000"/>
                  </a:schemeClr>
                </a:solidFill>
              </a:rPr>
              <a:t>Build Code Maps</a:t>
            </a:r>
          </a:p>
          <a:p>
            <a:r>
              <a:rPr lang="en-US" sz="2000" dirty="0">
                <a:solidFill>
                  <a:schemeClr val="bg1">
                    <a:lumMod val="95000"/>
                  </a:schemeClr>
                </a:solidFill>
              </a:rPr>
              <a:t>Search for Code</a:t>
            </a:r>
          </a:p>
        </p:txBody>
      </p:sp>
      <p:sp>
        <p:nvSpPr>
          <p:cNvPr id="6" name="Picture Placeholder 5"/>
          <p:cNvSpPr>
            <a:spLocks noGrp="1"/>
          </p:cNvSpPr>
          <p:nvPr>
            <p:ph type="pic" sz="quarter" idx="17"/>
          </p:nvPr>
        </p:nvSpPr>
        <p:spPr/>
      </p:sp>
      <p:pic>
        <p:nvPicPr>
          <p:cNvPr id="2048" name="Picture 2047"/>
          <p:cNvPicPr>
            <a:picLocks noChangeAspect="1"/>
          </p:cNvPicPr>
          <p:nvPr/>
        </p:nvPicPr>
        <p:blipFill>
          <a:blip r:embed="rId3"/>
          <a:stretch>
            <a:fillRect/>
          </a:stretch>
        </p:blipFill>
        <p:spPr>
          <a:xfrm>
            <a:off x="3348990" y="131632"/>
            <a:ext cx="8915501" cy="6702115"/>
          </a:xfrm>
          <a:prstGeom prst="rect">
            <a:avLst/>
          </a:prstGeom>
          <a:ln>
            <a:noFill/>
          </a:ln>
          <a:effectLst>
            <a:outerShdw blurRad="292100" dist="139700" dir="2700000" algn="tl" rotWithShape="0">
              <a:srgbClr val="333333">
                <a:alpha val="65000"/>
              </a:srgbClr>
            </a:outerShdw>
          </a:effectLst>
        </p:spPr>
      </p:pic>
      <p:pic>
        <p:nvPicPr>
          <p:cNvPr id="2049" name="Picture 2048"/>
          <p:cNvPicPr>
            <a:picLocks noChangeAspect="1"/>
          </p:cNvPicPr>
          <p:nvPr/>
        </p:nvPicPr>
        <p:blipFill>
          <a:blip r:embed="rId4"/>
          <a:stretch>
            <a:fillRect/>
          </a:stretch>
        </p:blipFill>
        <p:spPr>
          <a:xfrm>
            <a:off x="2725104" y="393980"/>
            <a:ext cx="9539387" cy="6250817"/>
          </a:xfrm>
          <a:prstGeom prst="rect">
            <a:avLst/>
          </a:prstGeom>
          <a:ln>
            <a:noFill/>
          </a:ln>
          <a:effectLst>
            <a:outerShdw blurRad="292100" dist="139700" dir="2700000" algn="tl" rotWithShape="0">
              <a:srgbClr val="333333">
                <a:alpha val="65000"/>
              </a:srgbClr>
            </a:outerShdw>
          </a:effectLst>
        </p:spPr>
      </p:pic>
      <p:pic>
        <p:nvPicPr>
          <p:cNvPr id="2053" name="Picture 2052"/>
          <p:cNvPicPr>
            <a:picLocks noChangeAspect="1"/>
          </p:cNvPicPr>
          <p:nvPr/>
        </p:nvPicPr>
        <p:blipFill>
          <a:blip r:embed="rId5"/>
          <a:stretch>
            <a:fillRect/>
          </a:stretch>
        </p:blipFill>
        <p:spPr>
          <a:xfrm>
            <a:off x="2722590" y="862917"/>
            <a:ext cx="9499530" cy="5448300"/>
          </a:xfrm>
          <a:prstGeom prst="rect">
            <a:avLst/>
          </a:prstGeom>
          <a:ln>
            <a:noFill/>
          </a:ln>
          <a:effectLst>
            <a:outerShdw blurRad="292100" dist="139700" dir="2700000" algn="tl" rotWithShape="0">
              <a:srgbClr val="333333">
                <a:alpha val="65000"/>
              </a:srgbClr>
            </a:outerShdw>
          </a:effectLst>
        </p:spPr>
      </p:pic>
      <p:pic>
        <p:nvPicPr>
          <p:cNvPr id="2055" name="Picture 2054"/>
          <p:cNvPicPr>
            <a:picLocks noChangeAspect="1"/>
          </p:cNvPicPr>
          <p:nvPr/>
        </p:nvPicPr>
        <p:blipFill>
          <a:blip r:embed="rId6"/>
          <a:stretch>
            <a:fillRect/>
          </a:stretch>
        </p:blipFill>
        <p:spPr>
          <a:xfrm>
            <a:off x="2723863" y="1260894"/>
            <a:ext cx="9541868" cy="451983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7"/>
          <a:stretch>
            <a:fillRect/>
          </a:stretch>
        </p:blipFill>
        <p:spPr>
          <a:xfrm>
            <a:off x="3138646" y="154778"/>
            <a:ext cx="9125845" cy="6663158"/>
          </a:xfrm>
          <a:prstGeom prst="rect">
            <a:avLst/>
          </a:prstGeom>
          <a:ln>
            <a:noFill/>
          </a:ln>
          <a:effectLst>
            <a:outerShdw blurRad="292100" dist="139700" dir="2700000" algn="tl" rotWithShape="0">
              <a:srgbClr val="333333">
                <a:alpha val="65000"/>
              </a:srgbClr>
            </a:outerShdw>
          </a:effectLst>
        </p:spPr>
      </p:pic>
      <p:grpSp>
        <p:nvGrpSpPr>
          <p:cNvPr id="38" name="Group 37"/>
          <p:cNvGrpSpPr/>
          <p:nvPr/>
        </p:nvGrpSpPr>
        <p:grpSpPr>
          <a:xfrm>
            <a:off x="407099" y="4815275"/>
            <a:ext cx="2149810" cy="1774901"/>
            <a:chOff x="3535255" y="1818731"/>
            <a:chExt cx="5116583" cy="4224294"/>
          </a:xfrm>
        </p:grpSpPr>
        <p:grpSp>
          <p:nvGrpSpPr>
            <p:cNvPr id="39" name="Group 38"/>
            <p:cNvGrpSpPr/>
            <p:nvPr/>
          </p:nvGrpSpPr>
          <p:grpSpPr>
            <a:xfrm>
              <a:off x="4368855" y="1818731"/>
              <a:ext cx="1319867" cy="1018047"/>
              <a:chOff x="3808412" y="619583"/>
              <a:chExt cx="1749425" cy="1349375"/>
            </a:xfrm>
            <a:solidFill>
              <a:schemeClr val="accent6">
                <a:lumMod val="75000"/>
              </a:schemeClr>
            </a:solidFill>
          </p:grpSpPr>
          <p:sp>
            <p:nvSpPr>
              <p:cNvPr id="5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0"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0" name="Group 39"/>
            <p:cNvGrpSpPr/>
            <p:nvPr/>
          </p:nvGrpSpPr>
          <p:grpSpPr>
            <a:xfrm>
              <a:off x="6493576" y="5024978"/>
              <a:ext cx="1318670" cy="1018047"/>
              <a:chOff x="6624637" y="4869320"/>
              <a:chExt cx="1747838" cy="1349376"/>
            </a:xfrm>
          </p:grpSpPr>
          <p:sp>
            <p:nvSpPr>
              <p:cNvPr id="5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6"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1" name="Group 40"/>
            <p:cNvGrpSpPr/>
            <p:nvPr/>
          </p:nvGrpSpPr>
          <p:grpSpPr>
            <a:xfrm>
              <a:off x="5722259" y="2137321"/>
              <a:ext cx="687481" cy="341345"/>
              <a:chOff x="5651823" y="1798006"/>
              <a:chExt cx="819505" cy="406897"/>
            </a:xfrm>
            <a:solidFill>
              <a:schemeClr val="accent6">
                <a:lumMod val="75000"/>
              </a:schemeClr>
            </a:solidFill>
          </p:grpSpPr>
          <p:sp>
            <p:nvSpPr>
              <p:cNvPr id="5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2" name="Group 41"/>
            <p:cNvGrpSpPr/>
            <p:nvPr/>
          </p:nvGrpSpPr>
          <p:grpSpPr>
            <a:xfrm>
              <a:off x="6443275" y="2273858"/>
              <a:ext cx="2208563" cy="2819389"/>
              <a:chOff x="6511304" y="1960765"/>
              <a:chExt cx="2632696" cy="3360826"/>
            </a:xfrm>
          </p:grpSpPr>
          <p:sp>
            <p:nvSpPr>
              <p:cNvPr id="4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3" name="Group 42"/>
            <p:cNvGrpSpPr/>
            <p:nvPr/>
          </p:nvGrpSpPr>
          <p:grpSpPr>
            <a:xfrm>
              <a:off x="3535255" y="2770904"/>
              <a:ext cx="2934370" cy="2942753"/>
              <a:chOff x="3044826" y="2553263"/>
              <a:chExt cx="3497887" cy="3507881"/>
            </a:xfrm>
          </p:grpSpPr>
          <p:sp>
            <p:nvSpPr>
              <p:cNvPr id="4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sp>
        <p:nvSpPr>
          <p:cNvPr id="62" name="Explosion 1 61"/>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61814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48"/>
                                        </p:tgtEl>
                                        <p:attrNameLst>
                                          <p:attrName>style.visibility</p:attrName>
                                        </p:attrNameLst>
                                      </p:cBhvr>
                                      <p:to>
                                        <p:strVal val="visible"/>
                                      </p:to>
                                    </p:set>
                                    <p:anim calcmode="lin" valueType="num">
                                      <p:cBhvr additive="base">
                                        <p:cTn id="7" dur="500" fill="hold"/>
                                        <p:tgtEl>
                                          <p:spTgt spid="2048"/>
                                        </p:tgtEl>
                                        <p:attrNameLst>
                                          <p:attrName>ppt_x</p:attrName>
                                        </p:attrNameLst>
                                      </p:cBhvr>
                                      <p:tavLst>
                                        <p:tav tm="0">
                                          <p:val>
                                            <p:strVal val="1+#ppt_w/2"/>
                                          </p:val>
                                        </p:tav>
                                        <p:tav tm="100000">
                                          <p:val>
                                            <p:strVal val="#ppt_x"/>
                                          </p:val>
                                        </p:tav>
                                      </p:tavLst>
                                    </p:anim>
                                    <p:anim calcmode="lin" valueType="num">
                                      <p:cBhvr additive="base">
                                        <p:cTn id="8" dur="500" fill="hold"/>
                                        <p:tgtEl>
                                          <p:spTgt spid="2048"/>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049"/>
                                        </p:tgtEl>
                                        <p:attrNameLst>
                                          <p:attrName>style.visibility</p:attrName>
                                        </p:attrNameLst>
                                      </p:cBhvr>
                                      <p:to>
                                        <p:strVal val="visible"/>
                                      </p:to>
                                    </p:set>
                                    <p:anim calcmode="lin" valueType="num">
                                      <p:cBhvr additive="base">
                                        <p:cTn id="15" dur="500" fill="hold"/>
                                        <p:tgtEl>
                                          <p:spTgt spid="2049"/>
                                        </p:tgtEl>
                                        <p:attrNameLst>
                                          <p:attrName>ppt_x</p:attrName>
                                        </p:attrNameLst>
                                      </p:cBhvr>
                                      <p:tavLst>
                                        <p:tav tm="0">
                                          <p:val>
                                            <p:strVal val="1+#ppt_w/2"/>
                                          </p:val>
                                        </p:tav>
                                        <p:tav tm="100000">
                                          <p:val>
                                            <p:strVal val="#ppt_x"/>
                                          </p:val>
                                        </p:tav>
                                      </p:tavLst>
                                    </p:anim>
                                    <p:anim calcmode="lin" valueType="num">
                                      <p:cBhvr additive="base">
                                        <p:cTn id="16" dur="500" fill="hold"/>
                                        <p:tgtEl>
                                          <p:spTgt spid="2049"/>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2048"/>
                                        </p:tgtEl>
                                        <p:attrNameLst>
                                          <p:attrName>ppt_x</p:attrName>
                                        </p:attrNameLst>
                                      </p:cBhvr>
                                      <p:tavLst>
                                        <p:tav tm="0">
                                          <p:val>
                                            <p:strVal val="ppt_x"/>
                                          </p:val>
                                        </p:tav>
                                        <p:tav tm="100000">
                                          <p:val>
                                            <p:strVal val="1+ppt_w/2"/>
                                          </p:val>
                                        </p:tav>
                                      </p:tavLst>
                                    </p:anim>
                                    <p:anim calcmode="lin" valueType="num">
                                      <p:cBhvr additive="base">
                                        <p:cTn id="19" dur="500"/>
                                        <p:tgtEl>
                                          <p:spTgt spid="2048"/>
                                        </p:tgtEl>
                                        <p:attrNameLst>
                                          <p:attrName>ppt_y</p:attrName>
                                        </p:attrNameLst>
                                      </p:cBhvr>
                                      <p:tavLst>
                                        <p:tav tm="0">
                                          <p:val>
                                            <p:strVal val="ppt_y"/>
                                          </p:val>
                                        </p:tav>
                                        <p:tav tm="100000">
                                          <p:val>
                                            <p:strVal val="ppt_y"/>
                                          </p:val>
                                        </p:tav>
                                      </p:tavLst>
                                    </p:anim>
                                    <p:set>
                                      <p:cBhvr>
                                        <p:cTn id="20" dur="1" fill="hold">
                                          <p:stCondLst>
                                            <p:cond delay="499"/>
                                          </p:stCondLst>
                                        </p:cTn>
                                        <p:tgtEl>
                                          <p:spTgt spid="2048"/>
                                        </p:tgtEl>
                                        <p:attrNameLst>
                                          <p:attrName>style.visibility</p:attrName>
                                        </p:attrNameLst>
                                      </p:cBhvr>
                                      <p:to>
                                        <p:strVal val="hidden"/>
                                      </p:to>
                                    </p:set>
                                  </p:childTnLst>
                                </p:cTn>
                              </p:par>
                              <p:par>
                                <p:cTn id="21" presetID="3" presetClass="emph" presetSubtype="2" fill="hold" nodeType="withEffect">
                                  <p:stCondLst>
                                    <p:cond delay="0"/>
                                  </p:stCondLst>
                                  <p:childTnLst>
                                    <p:animClr clrSpc="rgb" dir="cw">
                                      <p:cBhvr override="childStyle">
                                        <p:cTn id="2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053"/>
                                        </p:tgtEl>
                                        <p:attrNameLst>
                                          <p:attrName>style.visibility</p:attrName>
                                        </p:attrNameLst>
                                      </p:cBhvr>
                                      <p:to>
                                        <p:strVal val="visible"/>
                                      </p:to>
                                    </p:set>
                                    <p:anim calcmode="lin" valueType="num">
                                      <p:cBhvr additive="base">
                                        <p:cTn id="27" dur="500" fill="hold"/>
                                        <p:tgtEl>
                                          <p:spTgt spid="2053"/>
                                        </p:tgtEl>
                                        <p:attrNameLst>
                                          <p:attrName>ppt_x</p:attrName>
                                        </p:attrNameLst>
                                      </p:cBhvr>
                                      <p:tavLst>
                                        <p:tav tm="0">
                                          <p:val>
                                            <p:strVal val="1+#ppt_w/2"/>
                                          </p:val>
                                        </p:tav>
                                        <p:tav tm="100000">
                                          <p:val>
                                            <p:strVal val="#ppt_x"/>
                                          </p:val>
                                        </p:tav>
                                      </p:tavLst>
                                    </p:anim>
                                    <p:anim calcmode="lin" valueType="num">
                                      <p:cBhvr additive="base">
                                        <p:cTn id="28" dur="500" fill="hold"/>
                                        <p:tgtEl>
                                          <p:spTgt spid="2053"/>
                                        </p:tgtEl>
                                        <p:attrNameLst>
                                          <p:attrName>ppt_y</p:attrName>
                                        </p:attrNameLst>
                                      </p:cBhvr>
                                      <p:tavLst>
                                        <p:tav tm="0">
                                          <p:val>
                                            <p:strVal val="#ppt_y"/>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2049"/>
                                        </p:tgtEl>
                                        <p:attrNameLst>
                                          <p:attrName>ppt_x</p:attrName>
                                        </p:attrNameLst>
                                      </p:cBhvr>
                                      <p:tavLst>
                                        <p:tav tm="0">
                                          <p:val>
                                            <p:strVal val="ppt_x"/>
                                          </p:val>
                                        </p:tav>
                                        <p:tav tm="100000">
                                          <p:val>
                                            <p:strVal val="1+ppt_w/2"/>
                                          </p:val>
                                        </p:tav>
                                      </p:tavLst>
                                    </p:anim>
                                    <p:anim calcmode="lin" valueType="num">
                                      <p:cBhvr additive="base">
                                        <p:cTn id="31" dur="500"/>
                                        <p:tgtEl>
                                          <p:spTgt spid="2049"/>
                                        </p:tgtEl>
                                        <p:attrNameLst>
                                          <p:attrName>ppt_y</p:attrName>
                                        </p:attrNameLst>
                                      </p:cBhvr>
                                      <p:tavLst>
                                        <p:tav tm="0">
                                          <p:val>
                                            <p:strVal val="ppt_y"/>
                                          </p:val>
                                        </p:tav>
                                        <p:tav tm="100000">
                                          <p:val>
                                            <p:strVal val="ppt_y"/>
                                          </p:val>
                                        </p:tav>
                                      </p:tavLst>
                                    </p:anim>
                                    <p:set>
                                      <p:cBhvr>
                                        <p:cTn id="32" dur="1" fill="hold">
                                          <p:stCondLst>
                                            <p:cond delay="499"/>
                                          </p:stCondLst>
                                        </p:cTn>
                                        <p:tgtEl>
                                          <p:spTgt spid="2049"/>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055"/>
                                        </p:tgtEl>
                                        <p:attrNameLst>
                                          <p:attrName>style.visibility</p:attrName>
                                        </p:attrNameLst>
                                      </p:cBhvr>
                                      <p:to>
                                        <p:strVal val="visible"/>
                                      </p:to>
                                    </p:set>
                                    <p:anim calcmode="lin" valueType="num">
                                      <p:cBhvr additive="base">
                                        <p:cTn id="39" dur="500" fill="hold"/>
                                        <p:tgtEl>
                                          <p:spTgt spid="2055"/>
                                        </p:tgtEl>
                                        <p:attrNameLst>
                                          <p:attrName>ppt_x</p:attrName>
                                        </p:attrNameLst>
                                      </p:cBhvr>
                                      <p:tavLst>
                                        <p:tav tm="0">
                                          <p:val>
                                            <p:strVal val="1+#ppt_w/2"/>
                                          </p:val>
                                        </p:tav>
                                        <p:tav tm="100000">
                                          <p:val>
                                            <p:strVal val="#ppt_x"/>
                                          </p:val>
                                        </p:tav>
                                      </p:tavLst>
                                    </p:anim>
                                    <p:anim calcmode="lin" valueType="num">
                                      <p:cBhvr additive="base">
                                        <p:cTn id="40" dur="500" fill="hold"/>
                                        <p:tgtEl>
                                          <p:spTgt spid="2055"/>
                                        </p:tgtEl>
                                        <p:attrNameLst>
                                          <p:attrName>ppt_y</p:attrName>
                                        </p:attrNameLst>
                                      </p:cBhvr>
                                      <p:tavLst>
                                        <p:tav tm="0">
                                          <p:val>
                                            <p:strVal val="#ppt_y"/>
                                          </p:val>
                                        </p:tav>
                                        <p:tav tm="100000">
                                          <p:val>
                                            <p:strVal val="#ppt_y"/>
                                          </p:val>
                                        </p:tav>
                                      </p:tavLst>
                                    </p:anim>
                                  </p:childTnLst>
                                </p:cTn>
                              </p:par>
                              <p:par>
                                <p:cTn id="41" presetID="2" presetClass="exit" presetSubtype="2" fill="hold" nodeType="withEffect">
                                  <p:stCondLst>
                                    <p:cond delay="0"/>
                                  </p:stCondLst>
                                  <p:childTnLst>
                                    <p:anim calcmode="lin" valueType="num">
                                      <p:cBhvr additive="base">
                                        <p:cTn id="42" dur="500"/>
                                        <p:tgtEl>
                                          <p:spTgt spid="2053"/>
                                        </p:tgtEl>
                                        <p:attrNameLst>
                                          <p:attrName>ppt_x</p:attrName>
                                        </p:attrNameLst>
                                      </p:cBhvr>
                                      <p:tavLst>
                                        <p:tav tm="0">
                                          <p:val>
                                            <p:strVal val="ppt_x"/>
                                          </p:val>
                                        </p:tav>
                                        <p:tav tm="100000">
                                          <p:val>
                                            <p:strVal val="1+ppt_w/2"/>
                                          </p:val>
                                        </p:tav>
                                      </p:tavLst>
                                    </p:anim>
                                    <p:anim calcmode="lin" valueType="num">
                                      <p:cBhvr additive="base">
                                        <p:cTn id="43" dur="500"/>
                                        <p:tgtEl>
                                          <p:spTgt spid="2053"/>
                                        </p:tgtEl>
                                        <p:attrNameLst>
                                          <p:attrName>ppt_y</p:attrName>
                                        </p:attrNameLst>
                                      </p:cBhvr>
                                      <p:tavLst>
                                        <p:tav tm="0">
                                          <p:val>
                                            <p:strVal val="ppt_y"/>
                                          </p:val>
                                        </p:tav>
                                        <p:tav tm="100000">
                                          <p:val>
                                            <p:strVal val="ppt_y"/>
                                          </p:val>
                                        </p:tav>
                                      </p:tavLst>
                                    </p:anim>
                                    <p:set>
                                      <p:cBhvr>
                                        <p:cTn id="44" dur="1" fill="hold">
                                          <p:stCondLst>
                                            <p:cond delay="499"/>
                                          </p:stCondLst>
                                        </p:cTn>
                                        <p:tgtEl>
                                          <p:spTgt spid="2053"/>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1+#ppt_w/2"/>
                                          </p:val>
                                        </p:tav>
                                        <p:tav tm="100000">
                                          <p:val>
                                            <p:strVal val="#ppt_x"/>
                                          </p:val>
                                        </p:tav>
                                      </p:tavLst>
                                    </p:anim>
                                    <p:anim calcmode="lin" valueType="num">
                                      <p:cBhvr additive="base">
                                        <p:cTn id="52" dur="500" fill="hold"/>
                                        <p:tgtEl>
                                          <p:spTgt spid="5"/>
                                        </p:tgtEl>
                                        <p:attrNameLst>
                                          <p:attrName>ppt_y</p:attrName>
                                        </p:attrNameLst>
                                      </p:cBhvr>
                                      <p:tavLst>
                                        <p:tav tm="0">
                                          <p:val>
                                            <p:strVal val="#ppt_y"/>
                                          </p:val>
                                        </p:tav>
                                        <p:tav tm="100000">
                                          <p:val>
                                            <p:strVal val="#ppt_y"/>
                                          </p:val>
                                        </p:tav>
                                      </p:tavLst>
                                    </p:anim>
                                  </p:childTnLst>
                                </p:cTn>
                              </p:par>
                              <p:par>
                                <p:cTn id="53" presetID="2" presetClass="exit" presetSubtype="2" fill="hold" nodeType="withEffect">
                                  <p:stCondLst>
                                    <p:cond delay="0"/>
                                  </p:stCondLst>
                                  <p:childTnLst>
                                    <p:anim calcmode="lin" valueType="num">
                                      <p:cBhvr additive="base">
                                        <p:cTn id="54" dur="500"/>
                                        <p:tgtEl>
                                          <p:spTgt spid="2055"/>
                                        </p:tgtEl>
                                        <p:attrNameLst>
                                          <p:attrName>ppt_x</p:attrName>
                                        </p:attrNameLst>
                                      </p:cBhvr>
                                      <p:tavLst>
                                        <p:tav tm="0">
                                          <p:val>
                                            <p:strVal val="ppt_x"/>
                                          </p:val>
                                        </p:tav>
                                        <p:tav tm="100000">
                                          <p:val>
                                            <p:strVal val="1+ppt_w/2"/>
                                          </p:val>
                                        </p:tav>
                                      </p:tavLst>
                                    </p:anim>
                                    <p:anim calcmode="lin" valueType="num">
                                      <p:cBhvr additive="base">
                                        <p:cTn id="55" dur="500"/>
                                        <p:tgtEl>
                                          <p:spTgt spid="2055"/>
                                        </p:tgtEl>
                                        <p:attrNameLst>
                                          <p:attrName>ppt_y</p:attrName>
                                        </p:attrNameLst>
                                      </p:cBhvr>
                                      <p:tavLst>
                                        <p:tav tm="0">
                                          <p:val>
                                            <p:strVal val="ppt_y"/>
                                          </p:val>
                                        </p:tav>
                                        <p:tav tm="100000">
                                          <p:val>
                                            <p:strVal val="ppt_y"/>
                                          </p:val>
                                        </p:tav>
                                      </p:tavLst>
                                    </p:anim>
                                    <p:set>
                                      <p:cBhvr>
                                        <p:cTn id="56" dur="1" fill="hold">
                                          <p:stCondLst>
                                            <p:cond delay="499"/>
                                          </p:stCondLst>
                                        </p:cTn>
                                        <p:tgtEl>
                                          <p:spTgt spid="2055"/>
                                        </p:tgtEl>
                                        <p:attrNameLst>
                                          <p:attrName>style.visibility</p:attrName>
                                        </p:attrNameLst>
                                      </p:cBhvr>
                                      <p:to>
                                        <p:strVal val="hidden"/>
                                      </p:to>
                                    </p:set>
                                  </p:childTnLst>
                                </p:cTn>
                              </p:par>
                              <p:par>
                                <p:cTn id="57" presetID="3" presetClass="emph" presetSubtype="2" fill="hold" nodeType="withEffect">
                                  <p:stCondLst>
                                    <p:cond delay="0"/>
                                  </p:stCondLst>
                                  <p:childTnLst>
                                    <p:animClr clrSpc="rgb" dir="cw">
                                      <p:cBhvr override="childStyle">
                                        <p:cTn id="58"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IntelliTrace: </a:t>
            </a:r>
          </a:p>
          <a:p>
            <a:r>
              <a:rPr lang="en-US" sz="4000" dirty="0">
                <a:solidFill>
                  <a:schemeClr val="bg1"/>
                </a:solidFill>
              </a:rPr>
              <a:t>Local</a:t>
            </a:r>
          </a:p>
        </p:txBody>
      </p:sp>
      <p:sp>
        <p:nvSpPr>
          <p:cNvPr id="3" name="Content Placeholder 2"/>
          <p:cNvSpPr>
            <a:spLocks noGrp="1"/>
          </p:cNvSpPr>
          <p:nvPr>
            <p:ph sz="quarter" idx="16"/>
          </p:nvPr>
        </p:nvSpPr>
        <p:spPr/>
        <p:txBody>
          <a:bodyPr>
            <a:noAutofit/>
          </a:bodyPr>
          <a:lstStyle/>
          <a:p>
            <a:r>
              <a:rPr lang="en-US" sz="2000" dirty="0">
                <a:solidFill>
                  <a:srgbClr val="FFC000"/>
                </a:solidFill>
              </a:rPr>
              <a:t>Exceptions</a:t>
            </a:r>
          </a:p>
          <a:p>
            <a:r>
              <a:rPr lang="en-US" sz="2000" dirty="0">
                <a:solidFill>
                  <a:schemeClr val="bg1"/>
                </a:solidFill>
              </a:rPr>
              <a:t>ADO.NET</a:t>
            </a:r>
          </a:p>
          <a:p>
            <a:r>
              <a:rPr lang="en-US" sz="2000" dirty="0">
                <a:solidFill>
                  <a:schemeClr val="bg1">
                    <a:lumMod val="95000"/>
                  </a:schemeClr>
                </a:solidFill>
              </a:rPr>
              <a:t>Console output &amp; Tracing</a:t>
            </a:r>
          </a:p>
          <a:p>
            <a:r>
              <a:rPr lang="en-US" sz="2000" dirty="0">
                <a:solidFill>
                  <a:schemeClr val="bg1">
                    <a:lumMod val="95000"/>
                  </a:schemeClr>
                </a:solidFill>
              </a:rPr>
              <a:t>Inject Traces</a:t>
            </a:r>
          </a:p>
          <a:p>
            <a:r>
              <a:rPr lang="en-US" sz="2000" dirty="0">
                <a:solidFill>
                  <a:schemeClr val="bg1">
                    <a:lumMod val="95000"/>
                  </a:schemeClr>
                </a:solidFill>
              </a:rPr>
              <a:t>Build Code Maps</a:t>
            </a:r>
          </a:p>
          <a:p>
            <a:r>
              <a:rPr lang="en-US" sz="2000" dirty="0">
                <a:solidFill>
                  <a:schemeClr val="bg1">
                    <a:lumMod val="95000"/>
                  </a:schemeClr>
                </a:solidFill>
              </a:rPr>
              <a:t>Search for Code</a:t>
            </a:r>
          </a:p>
        </p:txBody>
      </p:sp>
      <p:grpSp>
        <p:nvGrpSpPr>
          <p:cNvPr id="38" name="Group 37"/>
          <p:cNvGrpSpPr/>
          <p:nvPr/>
        </p:nvGrpSpPr>
        <p:grpSpPr>
          <a:xfrm>
            <a:off x="407099" y="4815275"/>
            <a:ext cx="2149810" cy="1774901"/>
            <a:chOff x="3535255" y="1818731"/>
            <a:chExt cx="5116583" cy="4224294"/>
          </a:xfrm>
        </p:grpSpPr>
        <p:grpSp>
          <p:nvGrpSpPr>
            <p:cNvPr id="39" name="Group 38"/>
            <p:cNvGrpSpPr/>
            <p:nvPr/>
          </p:nvGrpSpPr>
          <p:grpSpPr>
            <a:xfrm>
              <a:off x="4368855" y="1818731"/>
              <a:ext cx="1319867" cy="1018047"/>
              <a:chOff x="3808412" y="619583"/>
              <a:chExt cx="1749425" cy="1349375"/>
            </a:xfrm>
            <a:solidFill>
              <a:schemeClr val="accent6">
                <a:lumMod val="75000"/>
              </a:schemeClr>
            </a:solidFill>
          </p:grpSpPr>
          <p:sp>
            <p:nvSpPr>
              <p:cNvPr id="5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0"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0" name="Group 39"/>
            <p:cNvGrpSpPr/>
            <p:nvPr/>
          </p:nvGrpSpPr>
          <p:grpSpPr>
            <a:xfrm>
              <a:off x="6493576" y="5024978"/>
              <a:ext cx="1318670" cy="1018047"/>
              <a:chOff x="6624637" y="4869320"/>
              <a:chExt cx="1747838" cy="1349376"/>
            </a:xfrm>
          </p:grpSpPr>
          <p:sp>
            <p:nvSpPr>
              <p:cNvPr id="5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6"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1" name="Group 40"/>
            <p:cNvGrpSpPr/>
            <p:nvPr/>
          </p:nvGrpSpPr>
          <p:grpSpPr>
            <a:xfrm>
              <a:off x="5722259" y="2137321"/>
              <a:ext cx="687481" cy="341345"/>
              <a:chOff x="5651823" y="1798006"/>
              <a:chExt cx="819505" cy="406897"/>
            </a:xfrm>
            <a:solidFill>
              <a:schemeClr val="accent6">
                <a:lumMod val="75000"/>
              </a:schemeClr>
            </a:solidFill>
          </p:grpSpPr>
          <p:sp>
            <p:nvSpPr>
              <p:cNvPr id="5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2" name="Group 41"/>
            <p:cNvGrpSpPr/>
            <p:nvPr/>
          </p:nvGrpSpPr>
          <p:grpSpPr>
            <a:xfrm>
              <a:off x="6443275" y="2273858"/>
              <a:ext cx="2208563" cy="2819389"/>
              <a:chOff x="6511304" y="1960765"/>
              <a:chExt cx="2632696" cy="3360826"/>
            </a:xfrm>
          </p:grpSpPr>
          <p:sp>
            <p:nvSpPr>
              <p:cNvPr id="4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3" name="Group 42"/>
            <p:cNvGrpSpPr/>
            <p:nvPr/>
          </p:nvGrpSpPr>
          <p:grpSpPr>
            <a:xfrm>
              <a:off x="3535255" y="2770904"/>
              <a:ext cx="2934370" cy="2942753"/>
              <a:chOff x="3044826" y="2553263"/>
              <a:chExt cx="3497887" cy="3507881"/>
            </a:xfrm>
          </p:grpSpPr>
          <p:sp>
            <p:nvSpPr>
              <p:cNvPr id="4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sp>
        <p:nvSpPr>
          <p:cNvPr id="62" name="Explosion 1 61"/>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3529357" y="587880"/>
            <a:ext cx="8907118" cy="5877745"/>
          </a:xfrm>
          <a:prstGeom prst="rect">
            <a:avLst/>
          </a:prstGeom>
        </p:spPr>
      </p:pic>
    </p:spTree>
    <p:extLst>
      <p:ext uri="{BB962C8B-B14F-4D97-AF65-F5344CB8AC3E}">
        <p14:creationId xmlns:p14="http://schemas.microsoft.com/office/powerpoint/2010/main" val="1749856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IntelliTrace: </a:t>
            </a:r>
          </a:p>
          <a:p>
            <a:r>
              <a:rPr lang="en-US" sz="4000" dirty="0">
                <a:solidFill>
                  <a:schemeClr val="bg1"/>
                </a:solidFill>
              </a:rPr>
              <a:t>Local</a:t>
            </a:r>
          </a:p>
        </p:txBody>
      </p:sp>
      <p:sp>
        <p:nvSpPr>
          <p:cNvPr id="3" name="Content Placeholder 2"/>
          <p:cNvSpPr>
            <a:spLocks noGrp="1"/>
          </p:cNvSpPr>
          <p:nvPr>
            <p:ph sz="quarter" idx="16"/>
          </p:nvPr>
        </p:nvSpPr>
        <p:spPr/>
        <p:txBody>
          <a:bodyPr>
            <a:noAutofit/>
          </a:bodyPr>
          <a:lstStyle/>
          <a:p>
            <a:r>
              <a:rPr lang="en-US" sz="2000" dirty="0">
                <a:solidFill>
                  <a:schemeClr val="bg1"/>
                </a:solidFill>
              </a:rPr>
              <a:t>Exceptions</a:t>
            </a:r>
          </a:p>
          <a:p>
            <a:r>
              <a:rPr lang="en-US" sz="2000" dirty="0">
                <a:solidFill>
                  <a:srgbClr val="FFC000"/>
                </a:solidFill>
              </a:rPr>
              <a:t>ADO.NET</a:t>
            </a:r>
          </a:p>
          <a:p>
            <a:r>
              <a:rPr lang="en-US" sz="2000" dirty="0">
                <a:solidFill>
                  <a:schemeClr val="bg1">
                    <a:lumMod val="95000"/>
                  </a:schemeClr>
                </a:solidFill>
              </a:rPr>
              <a:t>Console output &amp; Tracing</a:t>
            </a:r>
          </a:p>
          <a:p>
            <a:r>
              <a:rPr lang="en-US" sz="2000" dirty="0">
                <a:solidFill>
                  <a:schemeClr val="bg1">
                    <a:lumMod val="95000"/>
                  </a:schemeClr>
                </a:solidFill>
              </a:rPr>
              <a:t>Inject Traces</a:t>
            </a:r>
          </a:p>
          <a:p>
            <a:r>
              <a:rPr lang="en-US" sz="2000" dirty="0">
                <a:solidFill>
                  <a:schemeClr val="bg1">
                    <a:lumMod val="95000"/>
                  </a:schemeClr>
                </a:solidFill>
              </a:rPr>
              <a:t>Build Code Maps</a:t>
            </a:r>
          </a:p>
          <a:p>
            <a:r>
              <a:rPr lang="en-US" sz="2000" dirty="0">
                <a:solidFill>
                  <a:schemeClr val="bg1">
                    <a:lumMod val="95000"/>
                  </a:schemeClr>
                </a:solidFill>
              </a:rPr>
              <a:t>Search for Code</a:t>
            </a:r>
          </a:p>
        </p:txBody>
      </p:sp>
      <p:grpSp>
        <p:nvGrpSpPr>
          <p:cNvPr id="38" name="Group 37"/>
          <p:cNvGrpSpPr/>
          <p:nvPr/>
        </p:nvGrpSpPr>
        <p:grpSpPr>
          <a:xfrm>
            <a:off x="407099" y="4815275"/>
            <a:ext cx="2149810" cy="1774901"/>
            <a:chOff x="3535255" y="1818731"/>
            <a:chExt cx="5116583" cy="4224294"/>
          </a:xfrm>
        </p:grpSpPr>
        <p:grpSp>
          <p:nvGrpSpPr>
            <p:cNvPr id="39" name="Group 38"/>
            <p:cNvGrpSpPr/>
            <p:nvPr/>
          </p:nvGrpSpPr>
          <p:grpSpPr>
            <a:xfrm>
              <a:off x="4368855" y="1818731"/>
              <a:ext cx="1319867" cy="1018047"/>
              <a:chOff x="3808412" y="619583"/>
              <a:chExt cx="1749425" cy="1349375"/>
            </a:xfrm>
            <a:solidFill>
              <a:schemeClr val="accent6">
                <a:lumMod val="75000"/>
              </a:schemeClr>
            </a:solidFill>
          </p:grpSpPr>
          <p:sp>
            <p:nvSpPr>
              <p:cNvPr id="5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0"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0" name="Group 39"/>
            <p:cNvGrpSpPr/>
            <p:nvPr/>
          </p:nvGrpSpPr>
          <p:grpSpPr>
            <a:xfrm>
              <a:off x="6493576" y="5024978"/>
              <a:ext cx="1318670" cy="1018047"/>
              <a:chOff x="6624637" y="4869320"/>
              <a:chExt cx="1747838" cy="1349376"/>
            </a:xfrm>
          </p:grpSpPr>
          <p:sp>
            <p:nvSpPr>
              <p:cNvPr id="5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6"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1" name="Group 40"/>
            <p:cNvGrpSpPr/>
            <p:nvPr/>
          </p:nvGrpSpPr>
          <p:grpSpPr>
            <a:xfrm>
              <a:off x="5722259" y="2137321"/>
              <a:ext cx="687481" cy="341345"/>
              <a:chOff x="5651823" y="1798006"/>
              <a:chExt cx="819505" cy="406897"/>
            </a:xfrm>
            <a:solidFill>
              <a:schemeClr val="accent6">
                <a:lumMod val="75000"/>
              </a:schemeClr>
            </a:solidFill>
          </p:grpSpPr>
          <p:sp>
            <p:nvSpPr>
              <p:cNvPr id="5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2" name="Group 41"/>
            <p:cNvGrpSpPr/>
            <p:nvPr/>
          </p:nvGrpSpPr>
          <p:grpSpPr>
            <a:xfrm>
              <a:off x="6443275" y="2273858"/>
              <a:ext cx="2208563" cy="2819389"/>
              <a:chOff x="6511304" y="1960765"/>
              <a:chExt cx="2632696" cy="3360826"/>
            </a:xfrm>
          </p:grpSpPr>
          <p:sp>
            <p:nvSpPr>
              <p:cNvPr id="4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3" name="Group 42"/>
            <p:cNvGrpSpPr/>
            <p:nvPr/>
          </p:nvGrpSpPr>
          <p:grpSpPr>
            <a:xfrm>
              <a:off x="3535255" y="2770904"/>
              <a:ext cx="2934370" cy="2942753"/>
              <a:chOff x="3044826" y="2553263"/>
              <a:chExt cx="3497887" cy="3507881"/>
            </a:xfrm>
          </p:grpSpPr>
          <p:sp>
            <p:nvSpPr>
              <p:cNvPr id="4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sp>
        <p:nvSpPr>
          <p:cNvPr id="62" name="Explosion 1 61"/>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3022153" y="563152"/>
            <a:ext cx="6392167" cy="5868219"/>
          </a:xfrm>
          <a:prstGeom prst="rect">
            <a:avLst/>
          </a:prstGeom>
        </p:spPr>
      </p:pic>
    </p:spTree>
    <p:extLst>
      <p:ext uri="{BB962C8B-B14F-4D97-AF65-F5344CB8AC3E}">
        <p14:creationId xmlns:p14="http://schemas.microsoft.com/office/powerpoint/2010/main" val="431866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IntelliTrace: </a:t>
            </a:r>
          </a:p>
          <a:p>
            <a:r>
              <a:rPr lang="en-US" sz="4000" dirty="0">
                <a:solidFill>
                  <a:schemeClr val="bg1"/>
                </a:solidFill>
              </a:rPr>
              <a:t>Local</a:t>
            </a:r>
          </a:p>
        </p:txBody>
      </p:sp>
      <p:sp>
        <p:nvSpPr>
          <p:cNvPr id="3" name="Content Placeholder 2"/>
          <p:cNvSpPr>
            <a:spLocks noGrp="1"/>
          </p:cNvSpPr>
          <p:nvPr>
            <p:ph sz="quarter" idx="16"/>
          </p:nvPr>
        </p:nvSpPr>
        <p:spPr/>
        <p:txBody>
          <a:bodyPr>
            <a:noAutofit/>
          </a:bodyPr>
          <a:lstStyle/>
          <a:p>
            <a:r>
              <a:rPr lang="en-US" sz="2000" dirty="0">
                <a:solidFill>
                  <a:schemeClr val="bg1"/>
                </a:solidFill>
              </a:rPr>
              <a:t>Exceptions</a:t>
            </a:r>
          </a:p>
          <a:p>
            <a:r>
              <a:rPr lang="en-US" sz="2000" dirty="0">
                <a:solidFill>
                  <a:schemeClr val="bg1"/>
                </a:solidFill>
              </a:rPr>
              <a:t>ADO.NET</a:t>
            </a:r>
          </a:p>
          <a:p>
            <a:r>
              <a:rPr lang="en-US" sz="2000" dirty="0">
                <a:solidFill>
                  <a:srgbClr val="FFC000"/>
                </a:solidFill>
              </a:rPr>
              <a:t>Console output &amp; Tracing</a:t>
            </a:r>
          </a:p>
          <a:p>
            <a:r>
              <a:rPr lang="en-US" sz="2000" dirty="0">
                <a:solidFill>
                  <a:schemeClr val="bg1">
                    <a:lumMod val="95000"/>
                  </a:schemeClr>
                </a:solidFill>
              </a:rPr>
              <a:t>Build Code Maps</a:t>
            </a:r>
          </a:p>
          <a:p>
            <a:r>
              <a:rPr lang="en-US" sz="2000" dirty="0">
                <a:solidFill>
                  <a:schemeClr val="bg1">
                    <a:lumMod val="95000"/>
                  </a:schemeClr>
                </a:solidFill>
              </a:rPr>
              <a:t>Search for Code</a:t>
            </a:r>
          </a:p>
        </p:txBody>
      </p:sp>
      <p:grpSp>
        <p:nvGrpSpPr>
          <p:cNvPr id="38" name="Group 37"/>
          <p:cNvGrpSpPr/>
          <p:nvPr/>
        </p:nvGrpSpPr>
        <p:grpSpPr>
          <a:xfrm>
            <a:off x="407099" y="4815275"/>
            <a:ext cx="2149810" cy="1774901"/>
            <a:chOff x="3535255" y="1818731"/>
            <a:chExt cx="5116583" cy="4224294"/>
          </a:xfrm>
        </p:grpSpPr>
        <p:grpSp>
          <p:nvGrpSpPr>
            <p:cNvPr id="39" name="Group 38"/>
            <p:cNvGrpSpPr/>
            <p:nvPr/>
          </p:nvGrpSpPr>
          <p:grpSpPr>
            <a:xfrm>
              <a:off x="4368855" y="1818731"/>
              <a:ext cx="1319867" cy="1018047"/>
              <a:chOff x="3808412" y="619583"/>
              <a:chExt cx="1749425" cy="1349375"/>
            </a:xfrm>
            <a:solidFill>
              <a:schemeClr val="accent6">
                <a:lumMod val="75000"/>
              </a:schemeClr>
            </a:solidFill>
          </p:grpSpPr>
          <p:sp>
            <p:nvSpPr>
              <p:cNvPr id="5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0"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0" name="Group 39"/>
            <p:cNvGrpSpPr/>
            <p:nvPr/>
          </p:nvGrpSpPr>
          <p:grpSpPr>
            <a:xfrm>
              <a:off x="6493576" y="5024978"/>
              <a:ext cx="1318670" cy="1018047"/>
              <a:chOff x="6624637" y="4869320"/>
              <a:chExt cx="1747838" cy="1349376"/>
            </a:xfrm>
          </p:grpSpPr>
          <p:sp>
            <p:nvSpPr>
              <p:cNvPr id="5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0000"/>
                  </a:lnSpc>
                  <a:spcBef>
                    <a:spcPts val="0"/>
                  </a:spcBef>
                  <a:spcAft>
                    <a:spcPts val="0"/>
                  </a:spcAft>
                  <a:buClrTx/>
                  <a:buSzTx/>
                  <a:buFontTx/>
                  <a:buNone/>
                  <a:tabLst/>
                  <a:defRPr/>
                </a:pPr>
                <a:endPar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6"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1" name="Group 40"/>
            <p:cNvGrpSpPr/>
            <p:nvPr/>
          </p:nvGrpSpPr>
          <p:grpSpPr>
            <a:xfrm>
              <a:off x="5722259" y="2137321"/>
              <a:ext cx="687481" cy="341345"/>
              <a:chOff x="5651823" y="1798006"/>
              <a:chExt cx="819505" cy="406897"/>
            </a:xfrm>
            <a:solidFill>
              <a:schemeClr val="accent6">
                <a:lumMod val="75000"/>
              </a:schemeClr>
            </a:solidFill>
          </p:grpSpPr>
          <p:sp>
            <p:nvSpPr>
              <p:cNvPr id="5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2" name="Group 41"/>
            <p:cNvGrpSpPr/>
            <p:nvPr/>
          </p:nvGrpSpPr>
          <p:grpSpPr>
            <a:xfrm>
              <a:off x="6443275" y="2273858"/>
              <a:ext cx="2208563" cy="2819389"/>
              <a:chOff x="6511304" y="1960765"/>
              <a:chExt cx="2632696" cy="3360826"/>
            </a:xfrm>
          </p:grpSpPr>
          <p:sp>
            <p:nvSpPr>
              <p:cNvPr id="4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85000"/>
                  </a:lnSpc>
                  <a:spcBef>
                    <a:spcPts val="0"/>
                  </a:spcBef>
                  <a:spcAft>
                    <a:spcPts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43" name="Group 42"/>
            <p:cNvGrpSpPr/>
            <p:nvPr/>
          </p:nvGrpSpPr>
          <p:grpSpPr>
            <a:xfrm>
              <a:off x="3535255" y="2770904"/>
              <a:ext cx="2934370" cy="2942753"/>
              <a:chOff x="3044826" y="2553263"/>
              <a:chExt cx="3497887" cy="3507881"/>
            </a:xfrm>
          </p:grpSpPr>
          <p:sp>
            <p:nvSpPr>
              <p:cNvPr id="4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sp>
        <p:nvSpPr>
          <p:cNvPr id="62" name="Explosion 1 61"/>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3129251" y="569850"/>
            <a:ext cx="9307224" cy="5887272"/>
          </a:xfrm>
          <a:prstGeom prst="rect">
            <a:avLst/>
          </a:prstGeom>
        </p:spPr>
      </p:pic>
    </p:spTree>
    <p:extLst>
      <p:ext uri="{BB962C8B-B14F-4D97-AF65-F5344CB8AC3E}">
        <p14:creationId xmlns:p14="http://schemas.microsoft.com/office/powerpoint/2010/main" val="2119621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f9daf949-4c21-42d7-abd9-58188759ed59"/>
    <ds:schemaRef ds:uri="http://purl.org/dc/elements/1.1/"/>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microsoft.com/sharepoint/v3"/>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3199</TotalTime>
  <Words>2411</Words>
  <Application>Microsoft Office PowerPoint</Application>
  <PresentationFormat>Custom</PresentationFormat>
  <Paragraphs>346</Paragraphs>
  <Slides>15</Slides>
  <Notes>15</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15</vt:i4>
      </vt:variant>
    </vt:vector>
  </HeadingPairs>
  <TitlesOfParts>
    <vt:vector size="34" baseType="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10 steps to DevOps Part 1: Modern Debugging</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69</cp:revision>
  <dcterms:created xsi:type="dcterms:W3CDTF">2015-07-26T21:41:15Z</dcterms:created>
  <dcterms:modified xsi:type="dcterms:W3CDTF">2016-10-10T15:37:02Z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